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9" r:id="rId3"/>
    <p:sldMasterId id="2147483730" r:id="rId4"/>
    <p:sldMasterId id="214748373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Proxima Nova Semibold"/>
      <p:regular r:id="rId36"/>
      <p:bold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6.xml"/><Relationship Id="rId44" Type="http://schemas.openxmlformats.org/officeDocument/2006/relationships/font" Target="fonts/Oswald-bold.fntdata"/><Relationship Id="rId21" Type="http://schemas.openxmlformats.org/officeDocument/2006/relationships/slide" Target="slides/slide15.xml"/><Relationship Id="rId43" Type="http://schemas.openxmlformats.org/officeDocument/2006/relationships/font" Target="fonts/Oswald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roximaNova-bold.fntdata"/><Relationship Id="rId10" Type="http://schemas.openxmlformats.org/officeDocument/2006/relationships/slide" Target="slides/slide4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37" Type="http://schemas.openxmlformats.org/officeDocument/2006/relationships/font" Target="fonts/ProximaNovaSemibold-bold.fntdata"/><Relationship Id="rId14" Type="http://schemas.openxmlformats.org/officeDocument/2006/relationships/slide" Target="slides/slide8.xml"/><Relationship Id="rId36" Type="http://schemas.openxmlformats.org/officeDocument/2006/relationships/font" Target="fonts/ProximaNova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0.xml"/><Relationship Id="rId38" Type="http://schemas.openxmlformats.org/officeDocument/2006/relationships/font" Target="fonts/ProximaNova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26164e29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26164e29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26164e290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526164e290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-US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981f61e91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8981f61e91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981f61e91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981f61e91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526164e29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526164e29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-US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981f61e91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981f61e91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30cd2182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830cd2182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8981f61e91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8981f61e91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981f61e91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8981f61e91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981f61e91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981f61e91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8981f61e91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8981f61e91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26164e29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26164e29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-US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26164e290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26164e290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-US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981f61e91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981f61e91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8981f61e91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8981f61e91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981f61e91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8981f61e91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981f61e91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8981f61e91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26164e290_1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526164e290_1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26164e290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26164e29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-US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981f61e91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981f61e91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5df24cb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5df24cb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-US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981f61e91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981f61e91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26164e290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26164e290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-US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26164e29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26164e29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-US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26164e290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26164e290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-US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4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1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1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1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636930" y="4532871"/>
            <a:ext cx="200153" cy="262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Intro Slide">
  <p:cSld name="Image Intro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416100" y="349374"/>
            <a:ext cx="8272799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/>
          <p:nvPr/>
        </p:nvSpPr>
        <p:spPr>
          <a:xfrm>
            <a:off x="272500" y="4709350"/>
            <a:ext cx="8407501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/>
          </a:p>
        </p:txBody>
      </p:sp>
      <p:cxnSp>
        <p:nvCxnSpPr>
          <p:cNvPr id="85" name="Google Shape;85;p19"/>
          <p:cNvCxnSpPr/>
          <p:nvPr/>
        </p:nvCxnSpPr>
        <p:spPr>
          <a:xfrm>
            <a:off x="368200" y="4736805"/>
            <a:ext cx="8311799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49" y="4793524"/>
            <a:ext cx="210751" cy="210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6540007 FINAL.jpg" id="87" name="Google Shape;87;p19"/>
          <p:cNvPicPr preferRelativeResize="0"/>
          <p:nvPr/>
        </p:nvPicPr>
        <p:blipFill rotWithShape="1">
          <a:blip r:embed="rId3">
            <a:alphaModFix/>
          </a:blip>
          <a:srcRect b="13582" l="0" r="5023" t="5856"/>
          <a:stretch/>
        </p:blipFill>
        <p:spPr>
          <a:xfrm>
            <a:off x="0" y="-1"/>
            <a:ext cx="9144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88" name="Google Shape;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2824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>
  <p:cSld name="Thank You Slid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416100" y="349374"/>
            <a:ext cx="8272799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0"/>
          <p:cNvSpPr/>
          <p:nvPr/>
        </p:nvSpPr>
        <p:spPr>
          <a:xfrm>
            <a:off x="272500" y="4709350"/>
            <a:ext cx="8407501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/>
          </a:p>
        </p:txBody>
      </p:sp>
      <p:cxnSp>
        <p:nvCxnSpPr>
          <p:cNvPr id="93" name="Google Shape;93;p20"/>
          <p:cNvCxnSpPr/>
          <p:nvPr/>
        </p:nvCxnSpPr>
        <p:spPr>
          <a:xfrm>
            <a:off x="368200" y="4736805"/>
            <a:ext cx="8311799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" name="Google Shape;9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49" y="4793524"/>
            <a:ext cx="210751" cy="2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/>
          <p:nvPr/>
        </p:nvSpPr>
        <p:spPr>
          <a:xfrm>
            <a:off x="-500" y="1150"/>
            <a:ext cx="9144001" cy="5143501"/>
          </a:xfrm>
          <a:prstGeom prst="rect">
            <a:avLst/>
          </a:prstGeom>
          <a:solidFill>
            <a:srgbClr val="E51B24"/>
          </a:solidFill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99" y="445563"/>
            <a:ext cx="530250" cy="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610308" y="1145082"/>
            <a:ext cx="6503217" cy="179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416100" y="349374"/>
            <a:ext cx="8272799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/>
          <p:nvPr/>
        </p:nvSpPr>
        <p:spPr>
          <a:xfrm>
            <a:off x="272500" y="4709350"/>
            <a:ext cx="8407501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/>
          </a:p>
        </p:txBody>
      </p:sp>
      <p:cxnSp>
        <p:nvCxnSpPr>
          <p:cNvPr id="102" name="Google Shape;102;p21"/>
          <p:cNvCxnSpPr/>
          <p:nvPr/>
        </p:nvCxnSpPr>
        <p:spPr>
          <a:xfrm>
            <a:off x="368200" y="4736805"/>
            <a:ext cx="8311799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49" y="4793524"/>
            <a:ext cx="210751" cy="2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Slide">
  <p:cSld name="Bullet Slid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2824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/>
          <p:nvPr/>
        </p:nvSpPr>
        <p:spPr>
          <a:xfrm>
            <a:off x="294201" y="4608324"/>
            <a:ext cx="6304802" cy="347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Assembly:</a:t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320275" y="257550"/>
            <a:ext cx="8407500" cy="459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6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Bullet Slide Title</a:t>
            </a:r>
            <a:endParaRPr/>
          </a:p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Copy">
  <p:cSld name="Body Cop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320275" y="517574"/>
            <a:ext cx="8407500" cy="45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20275" y="941000"/>
            <a:ext cx="8362200" cy="3775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26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6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2726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-Red" showMasterSp="0">
  <p:cSld name="Thank You Slide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33" name="Google Shape;133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-Black" showMasterSp="0">
  <p:cSld name="Thank You Slide_1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43" name="Google Shape;143;p28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" name="Google Shape;14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8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 showMasterSp="0">
  <p:cSld name="Thank You Slide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53" name="Google Shape;153;p29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9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9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Thank You Slide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Text copy">
  <p:cSld name="Large Text cop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2824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/>
          <p:nvPr/>
        </p:nvSpPr>
        <p:spPr>
          <a:xfrm>
            <a:off x="320275" y="257550"/>
            <a:ext cx="8407500" cy="459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6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Mission</a:t>
            </a:r>
            <a:endParaRPr/>
          </a:p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32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33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33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33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3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- No Attribution">
  <p:cSld name="CUSTOM_4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34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3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  <p:sp>
        <p:nvSpPr>
          <p:cNvPr id="185" name="Google Shape;185;p3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86" name="Google Shape;186;p3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Red">
  <p:cSld name="CUSTOM_6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  <p:sp>
        <p:nvSpPr>
          <p:cNvPr id="189" name="Google Shape;189;p36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2" name="Google Shape;192;p36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3" name="Google Shape;193;p3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94" name="Google Shape;194;p3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Teal">
  <p:cSld name="CUSTOM_6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7"/>
          <p:cNvSpPr txBox="1"/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00" name="Google Shape;200;p37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Yellow">
  <p:cSld name="CUSTOM_6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8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206" name="Google Shape;20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09" name="Google Shape;209;p3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Mint">
  <p:cSld name="CUSTOM_6_1_1_1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214" name="Google Shape;214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6" name="Google Shape;216;p3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17" name="Google Shape;217;p3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Red">
  <p:cSld name="CUSTOM_6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/>
        </p:nvSpPr>
        <p:spPr>
          <a:xfrm>
            <a:off x="0" y="3853125"/>
            <a:ext cx="9144000" cy="12903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5" name="Google Shape;225;p4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26" name="Google Shape;226;p4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3" name="Google Shape;233;p4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34" name="Google Shape;234;p4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Black">
  <p:cSld name="Title - Blac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02517" y="548200"/>
            <a:ext cx="8311801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b="1" i="0" sz="4800" u="none" cap="none" strike="noStrik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>
            <a:off x="416100" y="349374"/>
            <a:ext cx="8272799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272500" y="4709350"/>
            <a:ext cx="8407501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/>
          </a:p>
        </p:txBody>
      </p:sp>
      <p:cxnSp>
        <p:nvCxnSpPr>
          <p:cNvPr id="23" name="Google Shape;23;p5"/>
          <p:cNvCxnSpPr/>
          <p:nvPr/>
        </p:nvCxnSpPr>
        <p:spPr>
          <a:xfrm>
            <a:off x="368200" y="4736805"/>
            <a:ext cx="8311799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49" y="4793524"/>
            <a:ext cx="210751" cy="2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  <p:pic>
        <p:nvPicPr>
          <p:cNvPr descr="GA-Cog-900.png" id="238" name="Google Shape;23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 txBox="1"/>
          <p:nvPr>
            <p:ph type="title"/>
          </p:nvPr>
        </p:nvSpPr>
        <p:spPr>
          <a:xfrm>
            <a:off x="442475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40" name="Google Shape;240;p4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2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Mint">
  <p:cSld name="CUSTOM_6_1_1_1_1_1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  <p:pic>
        <p:nvPicPr>
          <p:cNvPr descr="GA-Cog-900.png"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9" name="Google Shape;249;p4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50" name="Google Shape;250;p4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  <p:pic>
        <p:nvPicPr>
          <p:cNvPr id="256" name="Google Shape;256;p44"/>
          <p:cNvPicPr preferRelativeResize="0"/>
          <p:nvPr/>
        </p:nvPicPr>
        <p:blipFill rotWithShape="1">
          <a:blip r:embed="rId2">
            <a:alphaModFix/>
          </a:blip>
          <a:srcRect b="6059" l="0" r="0" t="0"/>
          <a:stretch/>
        </p:blipFill>
        <p:spPr>
          <a:xfrm>
            <a:off x="27180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4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457200" y="12954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265" name="Google Shape;265;p45"/>
          <p:cNvPicPr preferRelativeResize="0"/>
          <p:nvPr/>
        </p:nvPicPr>
        <p:blipFill rotWithShape="1">
          <a:blip r:embed="rId2">
            <a:alphaModFix/>
          </a:blip>
          <a:srcRect b="5900" l="0" r="0" t="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5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69" name="Google Shape;269;p4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996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>
            <p:ph idx="1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74" name="Google Shape;274;p46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275" name="Google Shape;275;p46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46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47"/>
          <p:cNvPicPr preferRelativeResize="0"/>
          <p:nvPr/>
        </p:nvPicPr>
        <p:blipFill rotWithShape="1">
          <a:blip r:embed="rId2">
            <a:alphaModFix/>
          </a:blip>
          <a:srcRect b="45224" l="36467" r="36467" t="3343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4" name="Google Shape;284;p4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4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7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88" name="Google Shape;288;p47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293" name="Google Shape;293;p48"/>
          <p:cNvPicPr preferRelativeResize="0"/>
          <p:nvPr/>
        </p:nvPicPr>
        <p:blipFill rotWithShape="1">
          <a:blip r:embed="rId2">
            <a:alphaModFix/>
          </a:blip>
          <a:srcRect b="10738" l="0" r="0" t="0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4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98" name="Google Shape;298;p48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50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4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303" name="Google Shape;303;p49"/>
          <p:cNvPicPr preferRelativeResize="0"/>
          <p:nvPr/>
        </p:nvPicPr>
        <p:blipFill rotWithShape="1">
          <a:blip r:embed="rId2">
            <a:alphaModFix/>
          </a:blip>
          <a:srcRect b="5944" l="0" r="0" t="0"/>
          <a:stretch/>
        </p:blipFill>
        <p:spPr>
          <a:xfrm>
            <a:off x="1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4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308" name="Google Shape;308;p49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312" name="Google Shape;312;p50"/>
          <p:cNvPicPr preferRelativeResize="0"/>
          <p:nvPr/>
        </p:nvPicPr>
        <p:blipFill rotWithShape="1">
          <a:blip r:embed="rId2">
            <a:alphaModFix/>
          </a:blip>
          <a:srcRect b="15782" l="0" r="0" t="0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5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0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317" name="Google Shape;317;p5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22222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442150" y="1086075"/>
            <a:ext cx="8244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1" type="subTitle"/>
          </p:nvPr>
        </p:nvSpPr>
        <p:spPr>
          <a:xfrm>
            <a:off x="464361" y="2222380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51"/>
          <p:cNvSpPr/>
          <p:nvPr/>
        </p:nvSpPr>
        <p:spPr>
          <a:xfrm>
            <a:off x="72200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51B24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1"/>
          <p:cNvSpPr txBox="1"/>
          <p:nvPr>
            <p:ph idx="2" type="subTitle"/>
          </p:nvPr>
        </p:nvSpPr>
        <p:spPr>
          <a:xfrm>
            <a:off x="72958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3" type="subTitle"/>
          </p:nvPr>
        </p:nvSpPr>
        <p:spPr>
          <a:xfrm>
            <a:off x="464361" y="2800228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4" type="subTitle"/>
          </p:nvPr>
        </p:nvSpPr>
        <p:spPr>
          <a:xfrm>
            <a:off x="464361" y="3378077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5" type="subTitle"/>
          </p:nvPr>
        </p:nvSpPr>
        <p:spPr>
          <a:xfrm>
            <a:off x="464361" y="3918600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51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5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&amp;A">
  <p:cSld name="Q&amp;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16100" y="349374"/>
            <a:ext cx="8272799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72500" y="4709350"/>
            <a:ext cx="8407501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/>
          </a:p>
        </p:txBody>
      </p:sp>
      <p:cxnSp>
        <p:nvCxnSpPr>
          <p:cNvPr id="29" name="Google Shape;29;p6"/>
          <p:cNvCxnSpPr/>
          <p:nvPr/>
        </p:nvCxnSpPr>
        <p:spPr>
          <a:xfrm>
            <a:off x="368200" y="4736805"/>
            <a:ext cx="8311799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49" y="4793524"/>
            <a:ext cx="210751" cy="210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_Post_Its-1.jpg" id="31" name="Google Shape;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6816" y="-1"/>
            <a:ext cx="8003096" cy="5300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32" name="Google Shape;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2824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52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52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" name="Google Shape;333;p52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52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5" name="Google Shape;335;p52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6" name="Google Shape;336;p52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7" name="Google Shape;337;p5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Google Shape;340;p5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</a:t>
            </a:r>
            <a:r>
              <a:rPr lang="en-US"/>
              <a:t>9</a:t>
            </a:r>
            <a:r>
              <a:rPr lang="en-US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Palette">
  <p:cSld name="CUSTOM_13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/>
          <p:nvPr/>
        </p:nvSpPr>
        <p:spPr>
          <a:xfrm>
            <a:off x="560829" y="883050"/>
            <a:ext cx="1243200" cy="11940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226 / 28 / 35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E41A23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54"/>
          <p:cNvSpPr/>
          <p:nvPr/>
        </p:nvSpPr>
        <p:spPr>
          <a:xfrm>
            <a:off x="1968435" y="883050"/>
            <a:ext cx="1243200" cy="11940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0 / 166 / 189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017991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54"/>
          <p:cNvSpPr/>
          <p:nvPr/>
        </p:nvSpPr>
        <p:spPr>
          <a:xfrm>
            <a:off x="3373925" y="883050"/>
            <a:ext cx="1245300" cy="119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46 / 46 / 46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000000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54"/>
          <p:cNvSpPr/>
          <p:nvPr/>
        </p:nvSpPr>
        <p:spPr>
          <a:xfrm>
            <a:off x="4781587" y="883050"/>
            <a:ext cx="1245300" cy="119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255 / 255 / 255</a:t>
            </a:r>
            <a:endParaRPr sz="9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FFFFFF</a:t>
            </a:r>
            <a:endParaRPr sz="9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560829" y="2575600"/>
            <a:ext cx="1245300" cy="8766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MINT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125 / 235 / 217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 7DEBD9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54"/>
          <p:cNvSpPr/>
          <p:nvPr/>
        </p:nvSpPr>
        <p:spPr>
          <a:xfrm>
            <a:off x="1967376" y="2575600"/>
            <a:ext cx="1245300" cy="876600"/>
          </a:xfrm>
          <a:prstGeom prst="rect">
            <a:avLst/>
          </a:prstGeom>
          <a:solidFill>
            <a:srgbClr val="00A7B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 / 166 / 189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00A7BD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54"/>
          <p:cNvSpPr/>
          <p:nvPr/>
        </p:nvSpPr>
        <p:spPr>
          <a:xfrm>
            <a:off x="3373908" y="2575600"/>
            <a:ext cx="1245300" cy="8766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112 / 176 / 250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 70B0FA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54"/>
          <p:cNvSpPr/>
          <p:nvPr/>
        </p:nvSpPr>
        <p:spPr>
          <a:xfrm>
            <a:off x="560825" y="3563700"/>
            <a:ext cx="1245300" cy="876600"/>
          </a:xfrm>
          <a:prstGeom prst="rect">
            <a:avLst/>
          </a:prstGeom>
          <a:solidFill>
            <a:srgbClr val="C99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PURPLE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113 / 15 / 52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C996BF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54"/>
          <p:cNvSpPr/>
          <p:nvPr/>
        </p:nvSpPr>
        <p:spPr>
          <a:xfrm>
            <a:off x="1967372" y="3563700"/>
            <a:ext cx="1245300" cy="876600"/>
          </a:xfrm>
          <a:prstGeom prst="rect">
            <a:avLst/>
          </a:prstGeom>
          <a:solidFill>
            <a:srgbClr val="850A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MAROON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195 / 161 / 187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850A4D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54"/>
          <p:cNvSpPr/>
          <p:nvPr/>
        </p:nvSpPr>
        <p:spPr>
          <a:xfrm>
            <a:off x="3373904" y="3563700"/>
            <a:ext cx="1245300" cy="8766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255 / 219 / 0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FFDB00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54"/>
          <p:cNvSpPr/>
          <p:nvPr/>
        </p:nvSpPr>
        <p:spPr>
          <a:xfrm>
            <a:off x="4780405" y="3563700"/>
            <a:ext cx="1245300" cy="876600"/>
          </a:xfrm>
          <a:prstGeom prst="rect">
            <a:avLst/>
          </a:prstGeom>
          <a:solidFill>
            <a:srgbClr val="BCA22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OLIVE</a:t>
            </a:r>
            <a:endParaRPr b="1"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189 / 166 / 50</a:t>
            </a:r>
            <a:endParaRPr sz="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BCA22F</a:t>
            </a:r>
            <a:endParaRPr sz="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54"/>
          <p:cNvSpPr/>
          <p:nvPr/>
        </p:nvSpPr>
        <p:spPr>
          <a:xfrm>
            <a:off x="4780403" y="2575600"/>
            <a:ext cx="1245300" cy="8766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61 / 107 / 212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3D6BD4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54"/>
          <p:cNvSpPr txBox="1"/>
          <p:nvPr/>
        </p:nvSpPr>
        <p:spPr>
          <a:xfrm>
            <a:off x="457200" y="496000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54"/>
          <p:cNvSpPr txBox="1"/>
          <p:nvPr/>
        </p:nvSpPr>
        <p:spPr>
          <a:xfrm>
            <a:off x="457200" y="2170388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6" name="Google Shape;356;p54"/>
          <p:cNvGrpSpPr/>
          <p:nvPr/>
        </p:nvGrpSpPr>
        <p:grpSpPr>
          <a:xfrm>
            <a:off x="6873590" y="988392"/>
            <a:ext cx="1688795" cy="1578549"/>
            <a:chOff x="1020750" y="2355030"/>
            <a:chExt cx="1839646" cy="1910613"/>
          </a:xfrm>
        </p:grpSpPr>
        <p:sp>
          <p:nvSpPr>
            <p:cNvPr id="357" name="Google Shape;357;p54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INSERT TERM</a:t>
              </a:r>
              <a:endPara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Ipsum dolor sit amet...</a:t>
              </a:r>
              <a:endPara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58" name="Google Shape;358;p54"/>
            <p:cNvGrpSpPr/>
            <p:nvPr/>
          </p:nvGrpSpPr>
          <p:grpSpPr>
            <a:xfrm>
              <a:off x="2584714" y="3989961"/>
              <a:ext cx="275682" cy="275682"/>
              <a:chOff x="2893513" y="3993856"/>
              <a:chExt cx="275682" cy="275682"/>
            </a:xfrm>
          </p:grpSpPr>
          <p:sp>
            <p:nvSpPr>
              <p:cNvPr id="359" name="Google Shape;359;p54"/>
              <p:cNvSpPr/>
              <p:nvPr/>
            </p:nvSpPr>
            <p:spPr>
              <a:xfrm rot="-5400000">
                <a:off x="2893513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54"/>
              <p:cNvSpPr/>
              <p:nvPr/>
            </p:nvSpPr>
            <p:spPr>
              <a:xfrm rot="5400000">
                <a:off x="2899495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1" name="Google Shape;361;p54"/>
          <p:cNvGrpSpPr/>
          <p:nvPr/>
        </p:nvGrpSpPr>
        <p:grpSpPr>
          <a:xfrm>
            <a:off x="6708207" y="2760825"/>
            <a:ext cx="2019563" cy="1254357"/>
            <a:chOff x="5540475" y="1141525"/>
            <a:chExt cx="2444400" cy="1518225"/>
          </a:xfrm>
        </p:grpSpPr>
        <p:sp>
          <p:nvSpPr>
            <p:cNvPr id="362" name="Google Shape;362;p54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fmla="val 16667" name="adj"/>
              </a:avLst>
            </a:prstGeom>
            <a:solidFill>
              <a:srgbClr val="3D6BD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Ipsum dolor sit amet...</a:t>
              </a:r>
              <a:endPara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3" name="Google Shape;363;p54"/>
            <p:cNvSpPr/>
            <p:nvPr/>
          </p:nvSpPr>
          <p:spPr>
            <a:xfrm rot="10800000">
              <a:off x="6647475" y="2390950"/>
              <a:ext cx="230400" cy="268800"/>
            </a:xfrm>
            <a:prstGeom prst="triangle">
              <a:avLst>
                <a:gd fmla="val 50000" name="adj"/>
              </a:avLst>
            </a:prstGeom>
            <a:solidFill>
              <a:srgbClr val="3D6B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4" name="Google Shape;364;p54"/>
          <p:cNvCxnSpPr/>
          <p:nvPr/>
        </p:nvCxnSpPr>
        <p:spPr>
          <a:xfrm>
            <a:off x="1761000" y="765300"/>
            <a:ext cx="4274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54"/>
          <p:cNvCxnSpPr/>
          <p:nvPr/>
        </p:nvCxnSpPr>
        <p:spPr>
          <a:xfrm>
            <a:off x="2072300" y="2423125"/>
            <a:ext cx="39633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54"/>
          <p:cNvSpPr txBox="1"/>
          <p:nvPr/>
        </p:nvSpPr>
        <p:spPr>
          <a:xfrm>
            <a:off x="457200" y="4551800"/>
            <a:ext cx="55785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* Secondary colors NOT to be used as text color.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5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6" name="Google Shape;376;p56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6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56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2726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83" name="Google Shape;383;p5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4" name="Google Shape;38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7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7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7" name="Google Shape;387;p57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8" name="Google Shape;388;p57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 showMasterSp="0">
  <p:cSld name="Thank You Slide_1_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93" name="Google Shape;393;p58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4" name="Google Shape;39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8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5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58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 showMasterSp="0">
  <p:cSld name="Thank You Slide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03" name="Google Shape;403;p59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4" name="Google Shape;40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9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59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59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409" name="Google Shape;4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Thank You Slide_1_1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15" name="Google Shape;415;p61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61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17" name="Google Shape;417;p6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62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2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Text">
  <p:cSld name="Large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35" name="Google Shape;3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2824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294201" y="4608324"/>
            <a:ext cx="6304802" cy="347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Assembly:</a:t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320275" y="257550"/>
            <a:ext cx="8407500" cy="459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6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Slide Title</a:t>
            </a:r>
            <a:endParaRPr/>
          </a:p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63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63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63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6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63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428" name="Google Shape;428;p6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- No Attribution">
  <p:cSld name="CUSTOM_4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64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6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6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35" name="Google Shape;435;p6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36" name="Google Shape;436;p6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Red">
  <p:cSld name="CUSTOM_6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39" name="Google Shape;439;p66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6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2" name="Google Shape;442;p66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6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44" name="Google Shape;444;p6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Teal">
  <p:cSld name="CUSTOM_6_1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47" name="Google Shape;447;p67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7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49" name="Google Shape;449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 txBox="1"/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51" name="Google Shape;451;p67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Yellow">
  <p:cSld name="CUSTOM_6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56" name="Google Shape;456;p68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457" name="Google Shape;45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6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60" name="Google Shape;460;p6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Mint">
  <p:cSld name="CUSTOM_6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463" name="Google Shape;463;p69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9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465" name="Google Shape;46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9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68" name="Google Shape;468;p6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Red">
  <p:cSld name="CUSTOM_6_1_1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0"/>
          <p:cNvSpPr/>
          <p:nvPr/>
        </p:nvSpPr>
        <p:spPr>
          <a:xfrm>
            <a:off x="0" y="3853125"/>
            <a:ext cx="9144000" cy="12903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7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pic>
        <p:nvPicPr>
          <p:cNvPr id="472" name="Google Shape;472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0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76" name="Google Shape;476;p7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1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pic>
        <p:nvPicPr>
          <p:cNvPr id="480" name="Google Shape;480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1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3" name="Google Shape;483;p7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84" name="Google Shape;484;p7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pic>
        <p:nvPicPr>
          <p:cNvPr descr="GA-Cog-900.png" id="488" name="Google Shape;488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2"/>
          <p:cNvSpPr txBox="1"/>
          <p:nvPr>
            <p:ph type="title"/>
          </p:nvPr>
        </p:nvSpPr>
        <p:spPr>
          <a:xfrm>
            <a:off x="442475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90" name="Google Shape;490;p7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2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2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mple Text Slide">
  <p:cSld name="Simple Text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2824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/>
          <p:nvPr/>
        </p:nvSpPr>
        <p:spPr>
          <a:xfrm>
            <a:off x="294201" y="4608324"/>
            <a:ext cx="6304802" cy="347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Assembly:</a:t>
            </a:r>
            <a:endParaRPr/>
          </a:p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Mint">
  <p:cSld name="CUSTOM_6_1_1_1_1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3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pic>
        <p:nvPicPr>
          <p:cNvPr descr="GA-Cog-900.png" id="497" name="Google Shape;497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3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9" name="Google Shape;499;p7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00" name="Google Shape;500;p7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4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p7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5" name="Google Shape;505;p74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pic>
        <p:nvPicPr>
          <p:cNvPr id="506" name="Google Shape;506;p74"/>
          <p:cNvPicPr preferRelativeResize="0"/>
          <p:nvPr/>
        </p:nvPicPr>
        <p:blipFill rotWithShape="1">
          <a:blip r:embed="rId2">
            <a:alphaModFix/>
          </a:blip>
          <a:srcRect b="6059" l="0" r="0" t="0"/>
          <a:stretch/>
        </p:blipFill>
        <p:spPr>
          <a:xfrm>
            <a:off x="27180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7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9" name="Google Shape;5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4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75"/>
          <p:cNvSpPr txBox="1"/>
          <p:nvPr>
            <p:ph idx="1" type="body"/>
          </p:nvPr>
        </p:nvSpPr>
        <p:spPr>
          <a:xfrm>
            <a:off x="457200" y="12954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5" name="Google Shape;515;p7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pic>
        <p:nvPicPr>
          <p:cNvPr id="516" name="Google Shape;516;p75"/>
          <p:cNvPicPr preferRelativeResize="0"/>
          <p:nvPr/>
        </p:nvPicPr>
        <p:blipFill rotWithShape="1">
          <a:blip r:embed="rId2">
            <a:alphaModFix/>
          </a:blip>
          <a:srcRect b="5900" l="0" r="0" t="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8" name="Google Shape;5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5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996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6"/>
          <p:cNvSpPr txBox="1"/>
          <p:nvPr>
            <p:ph idx="1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524" name="Google Shape;524;p76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5" name="Google Shape;525;p7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pic>
        <p:nvPicPr>
          <p:cNvPr id="526" name="Google Shape;526;p76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6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p76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2" name="Google Shape;532;p77"/>
          <p:cNvPicPr preferRelativeResize="0"/>
          <p:nvPr/>
        </p:nvPicPr>
        <p:blipFill rotWithShape="1">
          <a:blip r:embed="rId2">
            <a:alphaModFix/>
          </a:blip>
          <a:srcRect b="45224" l="36467" r="36467" t="3343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4" name="Google Shape;534;p77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535" name="Google Shape;535;p7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7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37" name="Google Shape;53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7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p7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3" name="Google Shape;543;p78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pic>
        <p:nvPicPr>
          <p:cNvPr id="544" name="Google Shape;544;p78"/>
          <p:cNvPicPr preferRelativeResize="0"/>
          <p:nvPr/>
        </p:nvPicPr>
        <p:blipFill rotWithShape="1">
          <a:blip r:embed="rId2">
            <a:alphaModFix/>
          </a:blip>
          <a:srcRect b="10738" l="0" r="0" t="0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7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47" name="Google Shape;5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8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50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p79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553" name="Google Shape;553;p7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554" name="Google Shape;554;p79"/>
          <p:cNvPicPr preferRelativeResize="0"/>
          <p:nvPr/>
        </p:nvPicPr>
        <p:blipFill rotWithShape="1">
          <a:blip r:embed="rId2">
            <a:alphaModFix/>
          </a:blip>
          <a:srcRect b="5944" l="0" r="0" t="0"/>
          <a:stretch/>
        </p:blipFill>
        <p:spPr>
          <a:xfrm>
            <a:off x="1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7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57" name="Google Shape;5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9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0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562" name="Google Shape;562;p80"/>
          <p:cNvPicPr preferRelativeResize="0"/>
          <p:nvPr/>
        </p:nvPicPr>
        <p:blipFill rotWithShape="1">
          <a:blip r:embed="rId2">
            <a:alphaModFix/>
          </a:blip>
          <a:srcRect b="15782" l="0" r="0" t="0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  <p:sp>
        <p:nvSpPr>
          <p:cNvPr id="564" name="Google Shape;564;p8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8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6" name="Google Shape;56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0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222222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1"/>
          <p:cNvSpPr txBox="1"/>
          <p:nvPr>
            <p:ph type="title"/>
          </p:nvPr>
        </p:nvSpPr>
        <p:spPr>
          <a:xfrm>
            <a:off x="442150" y="1086075"/>
            <a:ext cx="8244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0" name="Google Shape;570;p81"/>
          <p:cNvSpPr txBox="1"/>
          <p:nvPr>
            <p:ph idx="1" type="subTitle"/>
          </p:nvPr>
        </p:nvSpPr>
        <p:spPr>
          <a:xfrm>
            <a:off x="464361" y="2222380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1" name="Google Shape;571;p81"/>
          <p:cNvSpPr/>
          <p:nvPr/>
        </p:nvSpPr>
        <p:spPr>
          <a:xfrm>
            <a:off x="72200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51B24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1"/>
          <p:cNvSpPr txBox="1"/>
          <p:nvPr>
            <p:ph idx="2" type="subTitle"/>
          </p:nvPr>
        </p:nvSpPr>
        <p:spPr>
          <a:xfrm>
            <a:off x="72958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81"/>
          <p:cNvSpPr txBox="1"/>
          <p:nvPr>
            <p:ph idx="3" type="subTitle"/>
          </p:nvPr>
        </p:nvSpPr>
        <p:spPr>
          <a:xfrm>
            <a:off x="464361" y="2800228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81"/>
          <p:cNvSpPr txBox="1"/>
          <p:nvPr>
            <p:ph idx="4" type="subTitle"/>
          </p:nvPr>
        </p:nvSpPr>
        <p:spPr>
          <a:xfrm>
            <a:off x="464361" y="3378077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81"/>
          <p:cNvSpPr txBox="1"/>
          <p:nvPr>
            <p:ph idx="5" type="subTitle"/>
          </p:nvPr>
        </p:nvSpPr>
        <p:spPr>
          <a:xfrm>
            <a:off x="464361" y="3918600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6" name="Google Shape;576;p81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8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2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580" name="Google Shape;580;p82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82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82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82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4" name="Google Shape;584;p82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82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6" name="Google Shape;586;p82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7" name="Google Shape;587;p8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0" name="Google Shape;590;p8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Palette">
  <p:cSld name="CUSTOM_13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4"/>
          <p:cNvSpPr/>
          <p:nvPr/>
        </p:nvSpPr>
        <p:spPr>
          <a:xfrm>
            <a:off x="560829" y="883050"/>
            <a:ext cx="1243200" cy="11940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226 / 28 / 35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E41A23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84"/>
          <p:cNvSpPr/>
          <p:nvPr/>
        </p:nvSpPr>
        <p:spPr>
          <a:xfrm>
            <a:off x="1968435" y="883050"/>
            <a:ext cx="1243200" cy="11940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0 / 166 / 189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017991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4" name="Google Shape;594;p84"/>
          <p:cNvSpPr/>
          <p:nvPr/>
        </p:nvSpPr>
        <p:spPr>
          <a:xfrm>
            <a:off x="3373925" y="883050"/>
            <a:ext cx="1245300" cy="119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46 / 46 / 46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000000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5" name="Google Shape;595;p84"/>
          <p:cNvSpPr/>
          <p:nvPr/>
        </p:nvSpPr>
        <p:spPr>
          <a:xfrm>
            <a:off x="4781587" y="883050"/>
            <a:ext cx="1245300" cy="119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255 / 255 / 255</a:t>
            </a:r>
            <a:endParaRPr sz="9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FFFFFF</a:t>
            </a:r>
            <a:endParaRPr sz="9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84"/>
          <p:cNvSpPr/>
          <p:nvPr/>
        </p:nvSpPr>
        <p:spPr>
          <a:xfrm>
            <a:off x="560829" y="2575600"/>
            <a:ext cx="1245300" cy="8766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MINT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125 / 235 / 217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 7DEBD9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7" name="Google Shape;597;p84"/>
          <p:cNvSpPr/>
          <p:nvPr/>
        </p:nvSpPr>
        <p:spPr>
          <a:xfrm>
            <a:off x="1967376" y="2575600"/>
            <a:ext cx="1245300" cy="876600"/>
          </a:xfrm>
          <a:prstGeom prst="rect">
            <a:avLst/>
          </a:prstGeom>
          <a:solidFill>
            <a:srgbClr val="00A7B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 / 166 / 189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00A7BD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Google Shape;598;p84"/>
          <p:cNvSpPr/>
          <p:nvPr/>
        </p:nvSpPr>
        <p:spPr>
          <a:xfrm>
            <a:off x="3373908" y="2575600"/>
            <a:ext cx="1245300" cy="8766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112 / 176 / 250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 70B0FA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p84"/>
          <p:cNvSpPr/>
          <p:nvPr/>
        </p:nvSpPr>
        <p:spPr>
          <a:xfrm>
            <a:off x="560825" y="3563700"/>
            <a:ext cx="1245300" cy="876600"/>
          </a:xfrm>
          <a:prstGeom prst="rect">
            <a:avLst/>
          </a:prstGeom>
          <a:solidFill>
            <a:srgbClr val="C99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PURPLE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113 / 15 / 52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C996BF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0" name="Google Shape;600;p84"/>
          <p:cNvSpPr/>
          <p:nvPr/>
        </p:nvSpPr>
        <p:spPr>
          <a:xfrm>
            <a:off x="1967372" y="3563700"/>
            <a:ext cx="1245300" cy="876600"/>
          </a:xfrm>
          <a:prstGeom prst="rect">
            <a:avLst/>
          </a:prstGeom>
          <a:solidFill>
            <a:srgbClr val="850A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MAROON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195 / 161 / 187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850A4D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1" name="Google Shape;601;p84"/>
          <p:cNvSpPr/>
          <p:nvPr/>
        </p:nvSpPr>
        <p:spPr>
          <a:xfrm>
            <a:off x="3373904" y="3563700"/>
            <a:ext cx="1245300" cy="8766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255 / 219 / 0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FFDB00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2" name="Google Shape;602;p84"/>
          <p:cNvSpPr/>
          <p:nvPr/>
        </p:nvSpPr>
        <p:spPr>
          <a:xfrm>
            <a:off x="4780405" y="3563700"/>
            <a:ext cx="1245300" cy="876600"/>
          </a:xfrm>
          <a:prstGeom prst="rect">
            <a:avLst/>
          </a:prstGeom>
          <a:solidFill>
            <a:srgbClr val="BCA22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OLIVE</a:t>
            </a:r>
            <a:endParaRPr b="1"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189 / 166 / 50</a:t>
            </a:r>
            <a:endParaRPr sz="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BCA22F</a:t>
            </a:r>
            <a:endParaRPr sz="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84"/>
          <p:cNvSpPr/>
          <p:nvPr/>
        </p:nvSpPr>
        <p:spPr>
          <a:xfrm>
            <a:off x="4780403" y="2575600"/>
            <a:ext cx="1245300" cy="8766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61 / 107 / 212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-US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3D6BD4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p84"/>
          <p:cNvSpPr txBox="1"/>
          <p:nvPr/>
        </p:nvSpPr>
        <p:spPr>
          <a:xfrm>
            <a:off x="457200" y="496000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5" name="Google Shape;605;p84"/>
          <p:cNvSpPr txBox="1"/>
          <p:nvPr/>
        </p:nvSpPr>
        <p:spPr>
          <a:xfrm>
            <a:off x="457200" y="2170388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06" name="Google Shape;606;p84"/>
          <p:cNvGrpSpPr/>
          <p:nvPr/>
        </p:nvGrpSpPr>
        <p:grpSpPr>
          <a:xfrm>
            <a:off x="6873590" y="988392"/>
            <a:ext cx="1688795" cy="1578549"/>
            <a:chOff x="1020750" y="2355030"/>
            <a:chExt cx="1839646" cy="1910613"/>
          </a:xfrm>
        </p:grpSpPr>
        <p:sp>
          <p:nvSpPr>
            <p:cNvPr id="607" name="Google Shape;607;p84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INSERT TERM</a:t>
              </a:r>
              <a:endPara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Ipsum dolor sit amet...</a:t>
              </a:r>
              <a:endPara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608" name="Google Shape;608;p84"/>
            <p:cNvGrpSpPr/>
            <p:nvPr/>
          </p:nvGrpSpPr>
          <p:grpSpPr>
            <a:xfrm>
              <a:off x="2584714" y="3989961"/>
              <a:ext cx="275682" cy="275682"/>
              <a:chOff x="2893513" y="3993856"/>
              <a:chExt cx="275682" cy="275682"/>
            </a:xfrm>
          </p:grpSpPr>
          <p:sp>
            <p:nvSpPr>
              <p:cNvPr id="609" name="Google Shape;609;p84"/>
              <p:cNvSpPr/>
              <p:nvPr/>
            </p:nvSpPr>
            <p:spPr>
              <a:xfrm rot="-5400000">
                <a:off x="2893513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84"/>
              <p:cNvSpPr/>
              <p:nvPr/>
            </p:nvSpPr>
            <p:spPr>
              <a:xfrm rot="5400000">
                <a:off x="2899495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1" name="Google Shape;611;p84"/>
          <p:cNvGrpSpPr/>
          <p:nvPr/>
        </p:nvGrpSpPr>
        <p:grpSpPr>
          <a:xfrm>
            <a:off x="6708207" y="2760825"/>
            <a:ext cx="2019563" cy="1254357"/>
            <a:chOff x="5540475" y="1141525"/>
            <a:chExt cx="2444400" cy="1518225"/>
          </a:xfrm>
        </p:grpSpPr>
        <p:sp>
          <p:nvSpPr>
            <p:cNvPr id="612" name="Google Shape;612;p84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fmla="val 16667" name="adj"/>
              </a:avLst>
            </a:prstGeom>
            <a:solidFill>
              <a:srgbClr val="3D6BD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Ipsum dolor sit amet...</a:t>
              </a:r>
              <a:endPara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13" name="Google Shape;613;p84"/>
            <p:cNvSpPr/>
            <p:nvPr/>
          </p:nvSpPr>
          <p:spPr>
            <a:xfrm rot="10800000">
              <a:off x="6647475" y="2390950"/>
              <a:ext cx="230400" cy="268800"/>
            </a:xfrm>
            <a:prstGeom prst="triangle">
              <a:avLst>
                <a:gd fmla="val 50000" name="adj"/>
              </a:avLst>
            </a:prstGeom>
            <a:solidFill>
              <a:srgbClr val="3D6B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14" name="Google Shape;614;p84"/>
          <p:cNvCxnSpPr/>
          <p:nvPr/>
        </p:nvCxnSpPr>
        <p:spPr>
          <a:xfrm>
            <a:off x="1761000" y="765300"/>
            <a:ext cx="4274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84"/>
          <p:cNvCxnSpPr/>
          <p:nvPr/>
        </p:nvCxnSpPr>
        <p:spPr>
          <a:xfrm>
            <a:off x="2072300" y="2423125"/>
            <a:ext cx="39633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84"/>
          <p:cNvSpPr txBox="1"/>
          <p:nvPr/>
        </p:nvSpPr>
        <p:spPr>
          <a:xfrm>
            <a:off x="457200" y="4551800"/>
            <a:ext cx="55785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* Secondary colors NOT to be used as text color.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120" name="Google Shape;120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2019 General Assembly</a:t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55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370" name="Google Shape;370;p5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2018 General Assembly</a:t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hyperlink" Target="https://datahub.io/sports-data/atp-world-tour-tennis-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5"/>
          <p:cNvSpPr txBox="1"/>
          <p:nvPr>
            <p:ph type="title"/>
          </p:nvPr>
        </p:nvSpPr>
        <p:spPr>
          <a:xfrm>
            <a:off x="457200" y="1777050"/>
            <a:ext cx="66543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Tennis Star Recommender</a:t>
            </a:r>
            <a:endParaRPr/>
          </a:p>
        </p:txBody>
      </p:sp>
      <p:sp>
        <p:nvSpPr>
          <p:cNvPr id="622" name="Google Shape;622;p85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Hello!</a:t>
            </a:r>
            <a:endParaRPr/>
          </a:p>
        </p:txBody>
      </p:sp>
      <p:sp>
        <p:nvSpPr>
          <p:cNvPr id="623" name="Google Shape;623;p85"/>
          <p:cNvSpPr txBox="1"/>
          <p:nvPr/>
        </p:nvSpPr>
        <p:spPr>
          <a:xfrm>
            <a:off x="496100" y="3596800"/>
            <a:ext cx="40758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Capstone Project by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Aidan Dominguez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Returns?</a:t>
            </a:r>
            <a:endParaRPr/>
          </a:p>
        </p:txBody>
      </p:sp>
      <p:sp>
        <p:nvSpPr>
          <p:cNvPr id="688" name="Google Shape;688;p94"/>
          <p:cNvSpPr txBox="1"/>
          <p:nvPr>
            <p:ph idx="1" type="body"/>
          </p:nvPr>
        </p:nvSpPr>
        <p:spPr>
          <a:xfrm>
            <a:off x="457200" y="1249850"/>
            <a:ext cx="28254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Winner Second Serve</a:t>
            </a:r>
            <a:r>
              <a:rPr lang="en-US" sz="1400"/>
              <a:t> </a:t>
            </a:r>
            <a:r>
              <a:rPr lang="en-US" sz="1400"/>
              <a:t>Return Points Won &gt; Loser Second Serve Points Won!</a:t>
            </a:r>
            <a:endParaRPr sz="1400"/>
          </a:p>
        </p:txBody>
      </p:sp>
      <p:sp>
        <p:nvSpPr>
          <p:cNvPr id="689" name="Google Shape;689;p94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r>
              <a:rPr lang="en-US">
                <a:solidFill>
                  <a:schemeClr val="dk1"/>
                </a:solidFill>
              </a:rPr>
              <a:t> | © 2019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0" name="Google Shape;69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175" y="532575"/>
            <a:ext cx="4702249" cy="3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94"/>
          <p:cNvSpPr/>
          <p:nvPr/>
        </p:nvSpPr>
        <p:spPr>
          <a:xfrm>
            <a:off x="3494675" y="1999025"/>
            <a:ext cx="1634100" cy="244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94"/>
          <p:cNvSpPr/>
          <p:nvPr/>
        </p:nvSpPr>
        <p:spPr>
          <a:xfrm>
            <a:off x="6858000" y="2328175"/>
            <a:ext cx="1488300" cy="201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Defining the Top 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Service Returns!</a:t>
            </a:r>
            <a:endParaRPr sz="1700"/>
          </a:p>
        </p:txBody>
      </p:sp>
      <p:pic>
        <p:nvPicPr>
          <p:cNvPr id="698" name="Google Shape;6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88" y="1227262"/>
            <a:ext cx="7977824" cy="32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Interesting...</a:t>
            </a:r>
            <a:endParaRPr/>
          </a:p>
        </p:txBody>
      </p:sp>
      <p:sp>
        <p:nvSpPr>
          <p:cNvPr id="704" name="Google Shape;704;p96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None of the current top 10 players were in the top 10 for service game win percentage, 1st serve win percentage, or 1st serve percentage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Don’t need the best serve if you can neutralize opponent’s serve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Exception: </a:t>
            </a:r>
            <a:r>
              <a:rPr lang="en-US" u="sng"/>
              <a:t>Daniil Medvedev</a:t>
            </a:r>
            <a:r>
              <a:rPr lang="en-US"/>
              <a:t> (First serve win percentage)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7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710" name="Google Shape;710;p97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K-Means</a:t>
            </a:r>
            <a:endParaRPr/>
          </a:p>
        </p:txBody>
      </p:sp>
      <p:sp>
        <p:nvSpPr>
          <p:cNvPr id="716" name="Google Shape;716;p98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9 features + interaction terms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All features engineered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Extra engineering: matches played, climb rate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Silhouette Score</a:t>
            </a:r>
            <a:endParaRPr/>
          </a:p>
        </p:txBody>
      </p:sp>
      <p:sp>
        <p:nvSpPr>
          <p:cNvPr id="722" name="Google Shape;722;p99"/>
          <p:cNvSpPr txBox="1"/>
          <p:nvPr>
            <p:ph idx="1" type="body"/>
          </p:nvPr>
        </p:nvSpPr>
        <p:spPr>
          <a:xfrm>
            <a:off x="457200" y="1249850"/>
            <a:ext cx="35778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Highest silhouette score: 0.41 for k = 3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Why so low?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1 - 2% difference between top players</a:t>
            </a:r>
            <a:endParaRPr sz="1400"/>
          </a:p>
        </p:txBody>
      </p:sp>
      <p:pic>
        <p:nvPicPr>
          <p:cNvPr id="723" name="Google Shape;72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025" y="1160025"/>
            <a:ext cx="48293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0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Results!</a:t>
            </a:r>
            <a:endParaRPr/>
          </a:p>
        </p:txBody>
      </p:sp>
      <p:sp>
        <p:nvSpPr>
          <p:cNvPr id="729" name="Google Shape;729;p100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735" name="Google Shape;735;p101"/>
          <p:cNvSpPr txBox="1"/>
          <p:nvPr>
            <p:ph idx="1" type="body"/>
          </p:nvPr>
        </p:nvSpPr>
        <p:spPr>
          <a:xfrm>
            <a:off x="457200" y="1249850"/>
            <a:ext cx="30813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3 clusters: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Elite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Talented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Average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Focused on elite category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Ages 17 - 24</a:t>
            </a:r>
            <a:endParaRPr sz="1400"/>
          </a:p>
        </p:txBody>
      </p:sp>
      <p:pic>
        <p:nvPicPr>
          <p:cNvPr id="736" name="Google Shape;73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538" y="892700"/>
            <a:ext cx="374332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01"/>
          <p:cNvSpPr/>
          <p:nvPr/>
        </p:nvSpPr>
        <p:spPr>
          <a:xfrm>
            <a:off x="5409975" y="926550"/>
            <a:ext cx="2115900" cy="2334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2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743" name="Google Shape;743;p102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2% advantage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 First serve win percentage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Second serve return win percentage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1% advantage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 Service game win percentage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First serve return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2% disadvantage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First serves in percentage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Second serve win percentage</a:t>
            </a:r>
            <a:endParaRPr sz="1200"/>
          </a:p>
        </p:txBody>
      </p:sp>
      <p:sp>
        <p:nvSpPr>
          <p:cNvPr id="744" name="Google Shape;744;p102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02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Elite vs Talented</a:t>
            </a:r>
            <a:endParaRPr/>
          </a:p>
        </p:txBody>
      </p:sp>
      <p:sp>
        <p:nvSpPr>
          <p:cNvPr id="746" name="Google Shape;746;p102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Elite vs Average</a:t>
            </a:r>
            <a:endParaRPr/>
          </a:p>
        </p:txBody>
      </p:sp>
      <p:sp>
        <p:nvSpPr>
          <p:cNvPr id="747" name="Google Shape;747;p102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1% advantage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First serve win percentage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First serve return win percentage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1600"/>
              </a:spcAft>
              <a:buSzPts val="1200"/>
              <a:buChar char="●"/>
            </a:pPr>
            <a:r>
              <a:rPr lang="en-US" sz="1200"/>
              <a:t>Similar stats otherwise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we conclude?</a:t>
            </a:r>
            <a:endParaRPr/>
          </a:p>
        </p:txBody>
      </p:sp>
      <p:sp>
        <p:nvSpPr>
          <p:cNvPr id="753" name="Google Shape;753;p103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First serves!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Talented players have higher first serve percentage &amp; second serve win percentage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300"/>
              <a:t>Big Servers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Differentiates Talented players from Average players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Returns!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Elite and Average players have higher return percentages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Elite have higher first serve &amp; first serve return win percentages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300"/>
              <a:t>Average players have neither great serves nor great returns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Other factors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Mental Game, Opponents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629" name="Google Shape;629;p86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In professional tennis, what are key statistics that determine whether a player is elite, really good, or average?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Can a model be made to predict future tennis stars from these statistics?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0" name="Google Shape;630;p86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2019 General Assembly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4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Predictions</a:t>
            </a:r>
            <a:endParaRPr/>
          </a:p>
        </p:txBody>
      </p:sp>
      <p:sp>
        <p:nvSpPr>
          <p:cNvPr id="759" name="Google Shape;759;p104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5"/>
          <p:cNvSpPr txBox="1"/>
          <p:nvPr>
            <p:ph idx="1" type="body"/>
          </p:nvPr>
        </p:nvSpPr>
        <p:spPr>
          <a:xfrm>
            <a:off x="457200" y="1218400"/>
            <a:ext cx="2782200" cy="32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1 - 9% better first serve win percentage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6 / 10 players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Ranking range: 39 - 120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All under 22 years old or younger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All in top 60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90% top 50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60% in top 20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30% in top 10</a:t>
            </a:r>
            <a:endParaRPr sz="1200"/>
          </a:p>
        </p:txBody>
      </p:sp>
      <p:sp>
        <p:nvSpPr>
          <p:cNvPr id="765" name="Google Shape;765;p10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gen stars?</a:t>
            </a:r>
            <a:endParaRPr/>
          </a:p>
        </p:txBody>
      </p:sp>
      <p:pic>
        <p:nvPicPr>
          <p:cNvPr id="766" name="Google Shape;76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625" y="853075"/>
            <a:ext cx="5388675" cy="35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Stefanos Tsitsipas</a:t>
            </a:r>
            <a:endParaRPr/>
          </a:p>
        </p:txBody>
      </p:sp>
      <p:sp>
        <p:nvSpPr>
          <p:cNvPr id="772" name="Google Shape;772;p106"/>
          <p:cNvSpPr txBox="1"/>
          <p:nvPr>
            <p:ph idx="4294967295" type="body"/>
          </p:nvPr>
        </p:nvSpPr>
        <p:spPr>
          <a:xfrm>
            <a:off x="462450" y="1300925"/>
            <a:ext cx="8219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2017 ranking: 89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Current ranking: 6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Highest ranking: 5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5 tournament wins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Nitto ATP Finals (2019)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2019 Australian Open Semi-Finalist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Beat Roger Federer in the 4th round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-US" sz="1400"/>
              <a:t>Lost to No. 2 seed Nadal</a:t>
            </a:r>
            <a:endParaRPr sz="1400"/>
          </a:p>
        </p:txBody>
      </p:sp>
      <p:pic>
        <p:nvPicPr>
          <p:cNvPr id="773" name="Google Shape;77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801" y="1325775"/>
            <a:ext cx="4114799" cy="27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Daniil Medvedev</a:t>
            </a:r>
            <a:endParaRPr/>
          </a:p>
        </p:txBody>
      </p:sp>
      <p:sp>
        <p:nvSpPr>
          <p:cNvPr id="779" name="Google Shape;779;p107"/>
          <p:cNvSpPr txBox="1"/>
          <p:nvPr>
            <p:ph idx="4294967295" type="body"/>
          </p:nvPr>
        </p:nvSpPr>
        <p:spPr>
          <a:xfrm>
            <a:off x="457200" y="1249850"/>
            <a:ext cx="44382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2017 ranking: 65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Current ranking: 5th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Highest ranking: 4th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7 </a:t>
            </a:r>
            <a:r>
              <a:rPr lang="en-US" sz="1400"/>
              <a:t>tournament</a:t>
            </a:r>
            <a:r>
              <a:rPr lang="en-US" sz="1400"/>
              <a:t> wins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2019 US Open Runner Up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Losing to No. 2 seed Nadal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Nearly 5 hour long match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-US" sz="1400"/>
              <a:t>Fought back from 2 sets down</a:t>
            </a:r>
            <a:endParaRPr sz="1400"/>
          </a:p>
        </p:txBody>
      </p:sp>
      <p:pic>
        <p:nvPicPr>
          <p:cNvPr id="780" name="Google Shape;7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8588"/>
            <a:ext cx="4092775" cy="27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786" name="Google Shape;786;p108"/>
          <p:cNvSpPr txBox="1"/>
          <p:nvPr>
            <p:ph idx="1" type="body"/>
          </p:nvPr>
        </p:nvSpPr>
        <p:spPr>
          <a:xfrm>
            <a:off x="457200" y="1249850"/>
            <a:ext cx="44697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Key statistics that differentiate players</a:t>
            </a:r>
            <a:endParaRPr sz="17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First Serves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First Serve Returns</a:t>
            </a:r>
            <a:endParaRPr sz="15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-US" sz="1700"/>
              <a:t>Able to forecast rising tennis stars from player statistics</a:t>
            </a:r>
            <a:endParaRPr sz="1700"/>
          </a:p>
        </p:txBody>
      </p:sp>
      <p:pic>
        <p:nvPicPr>
          <p:cNvPr id="787" name="Google Shape;78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900" y="1249850"/>
            <a:ext cx="3912301" cy="220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51B24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9"/>
          <p:cNvSpPr/>
          <p:nvPr/>
        </p:nvSpPr>
        <p:spPr>
          <a:xfrm>
            <a:off x="503521" y="1626870"/>
            <a:ext cx="83121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3" name="Google Shape;79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486" y="435990"/>
            <a:ext cx="43560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09"/>
          <p:cNvSpPr txBox="1"/>
          <p:nvPr/>
        </p:nvSpPr>
        <p:spPr>
          <a:xfrm>
            <a:off x="457200" y="2083575"/>
            <a:ext cx="4892400" cy="29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636" name="Google Shape;636;p87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US" sz="1400"/>
              <a:t>Association of Tennis Professionals (ATP) </a:t>
            </a:r>
            <a:endParaRPr sz="1400"/>
          </a:p>
        </p:txBody>
      </p:sp>
      <p:sp>
        <p:nvSpPr>
          <p:cNvPr id="637" name="Google Shape;637;p87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2019 General Assembly</a:t>
            </a:r>
            <a:endParaRPr/>
          </a:p>
        </p:txBody>
      </p:sp>
      <p:pic>
        <p:nvPicPr>
          <p:cNvPr id="638" name="Google Shape;63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50" y="1882300"/>
            <a:ext cx="3495974" cy="25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725" y="1882300"/>
            <a:ext cx="3754800" cy="2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645" name="Google Shape;645;p8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Clean and combine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Analyze player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Recommend players to sponsors</a:t>
            </a:r>
            <a:endParaRPr/>
          </a:p>
        </p:txBody>
      </p:sp>
      <p:sp>
        <p:nvSpPr>
          <p:cNvPr id="646" name="Google Shape;646;p88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9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652" name="Google Shape;652;p89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658" name="Google Shape;658;p90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3 datasets: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Rankings 1973 - 2017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Match scores 2017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Match Stats 2017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Datahub.io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username: sports-data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59" name="Google Shape;65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700" y="280375"/>
            <a:ext cx="1518601" cy="15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0"/>
          <p:cNvSpPr txBox="1"/>
          <p:nvPr/>
        </p:nvSpPr>
        <p:spPr>
          <a:xfrm>
            <a:off x="457200" y="4501475"/>
            <a:ext cx="3168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u="sng">
                <a:solidFill>
                  <a:schemeClr val="accent5"/>
                </a:solidFill>
                <a:hlinkClick r:id="rId4"/>
              </a:rPr>
              <a:t>https://datahub.io/sports-data/atp-world-tour-tennis-data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Cleaning</a:t>
            </a:r>
            <a:endParaRPr/>
          </a:p>
        </p:txBody>
      </p:sp>
      <p:sp>
        <p:nvSpPr>
          <p:cNvPr id="666" name="Google Shape;666;p91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Rankings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Drop all data before 2017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Change ranking change feature from monthly to yearly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Stats / Scores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Drop unnecessary columns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Hyperlinks, tournament order, round number, etc.</a:t>
            </a:r>
            <a:endParaRPr/>
          </a:p>
        </p:txBody>
      </p:sp>
      <p:sp>
        <p:nvSpPr>
          <p:cNvPr id="667" name="Google Shape;667;p91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2019 General Assembly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2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673" name="Google Shape;673;p92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3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| © 2019 General Assembly</a:t>
            </a:r>
            <a:endParaRPr/>
          </a:p>
        </p:txBody>
      </p:sp>
      <p:sp>
        <p:nvSpPr>
          <p:cNvPr id="679" name="Google Shape;679;p9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Winners vs Losers</a:t>
            </a:r>
            <a:endParaRPr/>
          </a:p>
        </p:txBody>
      </p:sp>
      <p:pic>
        <p:nvPicPr>
          <p:cNvPr id="680" name="Google Shape;68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275" y="411838"/>
            <a:ext cx="3488876" cy="2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93"/>
          <p:cNvSpPr txBox="1"/>
          <p:nvPr>
            <p:ph idx="1" type="body"/>
          </p:nvPr>
        </p:nvSpPr>
        <p:spPr>
          <a:xfrm>
            <a:off x="333175" y="1235250"/>
            <a:ext cx="24795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Large differences: 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10%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Exception: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-US" sz="1400"/>
              <a:t>First Serves In (%)</a:t>
            </a:r>
            <a:endParaRPr sz="1400"/>
          </a:p>
        </p:txBody>
      </p:sp>
      <p:pic>
        <p:nvPicPr>
          <p:cNvPr id="682" name="Google Shape;68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275" y="2507537"/>
            <a:ext cx="2922964" cy="22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rriculum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rriculum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